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65" r:id="rId3"/>
    <p:sldId id="333" r:id="rId4"/>
    <p:sldId id="366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5" r:id="rId14"/>
    <p:sldId id="346" r:id="rId15"/>
    <p:sldId id="349" r:id="rId16"/>
    <p:sldId id="354" r:id="rId17"/>
    <p:sldId id="356" r:id="rId18"/>
    <p:sldId id="359" r:id="rId19"/>
    <p:sldId id="317" r:id="rId20"/>
    <p:sldId id="362" r:id="rId21"/>
    <p:sldId id="367" r:id="rId22"/>
    <p:sldId id="363" r:id="rId23"/>
    <p:sldId id="361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A920-1FBA-40A9-B175-737FF52D514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1501-E3A4-4552-8173-C23411385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61501-E3A4-4552-8173-C23411385B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57944" cy="65242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27407" y="0"/>
            <a:ext cx="165100" cy="6858000"/>
          </a:xfrm>
          <a:custGeom>
            <a:avLst/>
            <a:gdLst/>
            <a:ahLst/>
            <a:cxnLst/>
            <a:rect l="l" t="t" r="r" b="b"/>
            <a:pathLst>
              <a:path w="165100" h="6858000">
                <a:moveTo>
                  <a:pt x="164592" y="0"/>
                </a:moveTo>
                <a:lnTo>
                  <a:pt x="0" y="0"/>
                </a:lnTo>
                <a:lnTo>
                  <a:pt x="0" y="6858000"/>
                </a:lnTo>
                <a:lnTo>
                  <a:pt x="164592" y="6858000"/>
                </a:lnTo>
                <a:lnTo>
                  <a:pt x="164592" y="0"/>
                </a:lnTo>
                <a:close/>
              </a:path>
            </a:pathLst>
          </a:custGeom>
          <a:solidFill>
            <a:srgbClr val="003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27408" y="0"/>
            <a:ext cx="165100" cy="6858000"/>
          </a:xfrm>
          <a:custGeom>
            <a:avLst/>
            <a:gdLst/>
            <a:ahLst/>
            <a:cxnLst/>
            <a:rect l="l" t="t" r="r" b="b"/>
            <a:pathLst>
              <a:path w="165100" h="6858000">
                <a:moveTo>
                  <a:pt x="164592" y="0"/>
                </a:moveTo>
                <a:lnTo>
                  <a:pt x="152400" y="0"/>
                </a:lnTo>
                <a:lnTo>
                  <a:pt x="152400" y="12192"/>
                </a:lnTo>
                <a:lnTo>
                  <a:pt x="152400" y="6845808"/>
                </a:lnTo>
                <a:lnTo>
                  <a:pt x="12192" y="6845808"/>
                </a:lnTo>
                <a:lnTo>
                  <a:pt x="12192" y="12192"/>
                </a:lnTo>
                <a:lnTo>
                  <a:pt x="152400" y="12192"/>
                </a:lnTo>
                <a:lnTo>
                  <a:pt x="152400" y="0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lnTo>
                  <a:pt x="0" y="6845808"/>
                </a:lnTo>
                <a:lnTo>
                  <a:pt x="0" y="6858000"/>
                </a:lnTo>
                <a:lnTo>
                  <a:pt x="12192" y="6858000"/>
                </a:lnTo>
                <a:lnTo>
                  <a:pt x="152400" y="6858000"/>
                </a:lnTo>
                <a:lnTo>
                  <a:pt x="164592" y="6858000"/>
                </a:lnTo>
                <a:lnTo>
                  <a:pt x="164592" y="6845808"/>
                </a:lnTo>
                <a:lnTo>
                  <a:pt x="164592" y="12192"/>
                </a:lnTo>
                <a:lnTo>
                  <a:pt x="164592" y="0"/>
                </a:lnTo>
                <a:close/>
              </a:path>
            </a:pathLst>
          </a:custGeom>
          <a:solidFill>
            <a:srgbClr val="085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647" y="1991739"/>
            <a:ext cx="7274559" cy="116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041380" cy="957580"/>
          </a:xfrm>
          <a:custGeom>
            <a:avLst/>
            <a:gdLst/>
            <a:ahLst/>
            <a:cxnLst/>
            <a:rect l="l" t="t" r="r" b="b"/>
            <a:pathLst>
              <a:path w="11041380" h="957580">
                <a:moveTo>
                  <a:pt x="11041380" y="0"/>
                </a:moveTo>
                <a:lnTo>
                  <a:pt x="0" y="0"/>
                </a:lnTo>
                <a:lnTo>
                  <a:pt x="0" y="957072"/>
                </a:lnTo>
                <a:lnTo>
                  <a:pt x="10742295" y="957072"/>
                </a:lnTo>
                <a:lnTo>
                  <a:pt x="11041380" y="0"/>
                </a:lnTo>
                <a:close/>
              </a:path>
            </a:pathLst>
          </a:custGeom>
          <a:solidFill>
            <a:srgbClr val="003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27407" y="0"/>
            <a:ext cx="165100" cy="6858000"/>
          </a:xfrm>
          <a:custGeom>
            <a:avLst/>
            <a:gdLst/>
            <a:ahLst/>
            <a:cxnLst/>
            <a:rect l="l" t="t" r="r" b="b"/>
            <a:pathLst>
              <a:path w="165100" h="6858000">
                <a:moveTo>
                  <a:pt x="164592" y="0"/>
                </a:moveTo>
                <a:lnTo>
                  <a:pt x="0" y="0"/>
                </a:lnTo>
                <a:lnTo>
                  <a:pt x="0" y="6858000"/>
                </a:lnTo>
                <a:lnTo>
                  <a:pt x="164592" y="6858000"/>
                </a:lnTo>
                <a:lnTo>
                  <a:pt x="164592" y="0"/>
                </a:lnTo>
                <a:close/>
              </a:path>
            </a:pathLst>
          </a:custGeom>
          <a:solidFill>
            <a:srgbClr val="003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27408" y="0"/>
            <a:ext cx="165100" cy="6858000"/>
          </a:xfrm>
          <a:custGeom>
            <a:avLst/>
            <a:gdLst/>
            <a:ahLst/>
            <a:cxnLst/>
            <a:rect l="l" t="t" r="r" b="b"/>
            <a:pathLst>
              <a:path w="165100" h="6858000">
                <a:moveTo>
                  <a:pt x="164592" y="0"/>
                </a:moveTo>
                <a:lnTo>
                  <a:pt x="152400" y="0"/>
                </a:lnTo>
                <a:lnTo>
                  <a:pt x="152400" y="12192"/>
                </a:lnTo>
                <a:lnTo>
                  <a:pt x="152400" y="6845808"/>
                </a:lnTo>
                <a:lnTo>
                  <a:pt x="12192" y="6845808"/>
                </a:lnTo>
                <a:lnTo>
                  <a:pt x="12192" y="12192"/>
                </a:lnTo>
                <a:lnTo>
                  <a:pt x="152400" y="12192"/>
                </a:lnTo>
                <a:lnTo>
                  <a:pt x="152400" y="0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lnTo>
                  <a:pt x="0" y="6845808"/>
                </a:lnTo>
                <a:lnTo>
                  <a:pt x="0" y="6858000"/>
                </a:lnTo>
                <a:lnTo>
                  <a:pt x="12192" y="6858000"/>
                </a:lnTo>
                <a:lnTo>
                  <a:pt x="152400" y="6858000"/>
                </a:lnTo>
                <a:lnTo>
                  <a:pt x="164592" y="6858000"/>
                </a:lnTo>
                <a:lnTo>
                  <a:pt x="164592" y="6845808"/>
                </a:lnTo>
                <a:lnTo>
                  <a:pt x="164592" y="12192"/>
                </a:lnTo>
                <a:lnTo>
                  <a:pt x="164592" y="0"/>
                </a:lnTo>
                <a:close/>
              </a:path>
            </a:pathLst>
          </a:custGeom>
          <a:solidFill>
            <a:srgbClr val="085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967" y="179019"/>
            <a:ext cx="1004399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53236"/>
            <a:ext cx="11494135" cy="4784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1859" y="6440364"/>
            <a:ext cx="241934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pPr marL="1143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1" y="3413582"/>
            <a:ext cx="5562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CA</a:t>
            </a:r>
            <a:r>
              <a:rPr sz="28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800" b="1" spc="-75" dirty="0">
                <a:solidFill>
                  <a:srgbClr val="FFFFFF"/>
                </a:solidFill>
                <a:latin typeface="Cambria"/>
                <a:cs typeface="Cambria"/>
              </a:rPr>
              <a:t>ROHIT PRASAD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50647" y="1991739"/>
            <a:ext cx="7826553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8910" marR="5080" indent="-2696845">
              <a:lnSpc>
                <a:spcPct val="110000"/>
              </a:lnSpc>
              <a:spcBef>
                <a:spcPts val="105"/>
              </a:spcBef>
            </a:pPr>
            <a:r>
              <a:rPr lang="en-US" sz="3400" dirty="0"/>
              <a:t>Decoding GST System Generated Notices DRC-01B</a:t>
            </a:r>
            <a:br>
              <a:rPr lang="en-US" sz="3400" dirty="0">
                <a:latin typeface="Cambria"/>
                <a:cs typeface="Cambria"/>
              </a:rPr>
            </a:br>
            <a:br>
              <a:rPr lang="en-US" sz="3400" dirty="0">
                <a:latin typeface="Cambria"/>
                <a:cs typeface="Cambria"/>
              </a:rPr>
            </a:br>
            <a:br>
              <a:rPr lang="en-US" sz="3400" dirty="0">
                <a:latin typeface="Cambria"/>
                <a:cs typeface="Cambria"/>
              </a:rPr>
            </a:br>
            <a:endParaRPr sz="3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273579"/>
            <a:ext cx="495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SEMINAR AT EIRC – ICAI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Date : 24</a:t>
            </a:r>
            <a:r>
              <a:rPr lang="en-US" sz="2400" b="1" baseline="30000" dirty="0">
                <a:solidFill>
                  <a:srgbClr val="0070C0"/>
                </a:solidFill>
                <a:latin typeface="Algerian" panose="04020705040A02060702" pitchFamily="82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Algerian" panose="04020705040A02060702" pitchFamily="82" charset="0"/>
              </a:rPr>
              <a:t> April 2024</a:t>
            </a:r>
          </a:p>
          <a:p>
            <a:pPr algn="ctr"/>
            <a:endParaRPr 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Options using Status</a:t>
            </a:r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10896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Intimation to Taxpayer -DRC-01B – Part A</a:t>
            </a:r>
          </a:p>
        </p:txBody>
      </p:sp>
      <p:pic>
        <p:nvPicPr>
          <p:cNvPr id="6" name="Picture 5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10287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363200" cy="738664"/>
          </a:xfrm>
        </p:spPr>
        <p:txBody>
          <a:bodyPr/>
          <a:lstStyle/>
          <a:p>
            <a:r>
              <a:rPr lang="en-US" sz="2400" dirty="0"/>
              <a:t>DRC-01B – Part B – Reply by Taxpayer in respect of the Intimation of Difference in Liability </a:t>
            </a:r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19939"/>
            <a:ext cx="11125200" cy="54814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Application Reference Number (ARN)</a:t>
            </a:r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008"/>
            <a:ext cx="10820401" cy="5181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Appropriate Payment Amount</a:t>
            </a:r>
          </a:p>
        </p:txBody>
      </p:sp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69474"/>
            <a:ext cx="10058400" cy="52313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Error at the time of filing of DRC-01B</a:t>
            </a:r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8153400" cy="53801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Filing of DRC-01B – EVC or DSC</a:t>
            </a: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1031774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DRC-01B Successfully Filed</a:t>
            </a:r>
          </a:p>
        </p:txBody>
      </p:sp>
      <p:pic>
        <p:nvPicPr>
          <p:cNvPr id="5" name="Picture 4" descr="Screenshot 2024-01-23 184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9448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7" y="179019"/>
            <a:ext cx="10043998" cy="369332"/>
          </a:xfrm>
        </p:spPr>
        <p:txBody>
          <a:bodyPr/>
          <a:lstStyle/>
          <a:p>
            <a:r>
              <a:rPr lang="en-US" sz="2400" dirty="0"/>
              <a:t>Reasons for Mismatch of Output Tax Liability in GSTR-1 V/S GSTR-3B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53237"/>
            <a:ext cx="11506201" cy="104028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b="1" dirty="0"/>
              <a:t>Misallocation: </a:t>
            </a:r>
            <a:r>
              <a:rPr lang="en-US" b="1" dirty="0"/>
              <a:t>GSTR-1 is prepared at the invoice level </a:t>
            </a:r>
            <a:r>
              <a:rPr lang="en-US" dirty="0"/>
              <a:t>and </a:t>
            </a:r>
            <a:r>
              <a:rPr lang="en-US" b="1" dirty="0"/>
              <a:t>GSTR-3B is prepared at the aggregate level</a:t>
            </a:r>
            <a:r>
              <a:rPr lang="en-US" dirty="0"/>
              <a:t>. This can lead to furnishing supplies under the wrong head in GSTR-3B, but declaring the same details correctly in GSTR-1.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Typographical Errors </a:t>
            </a:r>
            <a:r>
              <a:rPr lang="en-US" dirty="0"/>
              <a:t>in reporting of figures in GSTR-3B and GSTR-1.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IN" b="1" dirty="0"/>
              <a:t>Wrong Tax Heads:</a:t>
            </a:r>
            <a:r>
              <a:rPr lang="en-IN" dirty="0"/>
              <a:t> The total value of supplies is correctly shown but taxes are paid under the wrong head.</a:t>
            </a:r>
          </a:p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b="1" dirty="0"/>
              <a:t>Excess Liability </a:t>
            </a:r>
            <a:r>
              <a:rPr lang="en-IN" dirty="0"/>
              <a:t>has been </a:t>
            </a:r>
            <a:r>
              <a:rPr lang="en-IN" b="1" dirty="0"/>
              <a:t>paid</a:t>
            </a:r>
            <a:r>
              <a:rPr lang="en-IN" dirty="0"/>
              <a:t> through </a:t>
            </a:r>
            <a:r>
              <a:rPr lang="en-IN" b="1" dirty="0"/>
              <a:t>GSTR-3B</a:t>
            </a:r>
            <a:r>
              <a:rPr lang="en-IN" dirty="0"/>
              <a:t> but later been </a:t>
            </a:r>
            <a:r>
              <a:rPr lang="en-IN" b="1" dirty="0"/>
              <a:t>correctly</a:t>
            </a:r>
            <a:r>
              <a:rPr lang="en-IN" dirty="0"/>
              <a:t> reported in </a:t>
            </a:r>
            <a:r>
              <a:rPr lang="en-IN" b="1" dirty="0"/>
              <a:t>GSTR-1.</a:t>
            </a:r>
          </a:p>
          <a:p>
            <a:endParaRPr lang="en-IN" dirty="0"/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endParaRPr lang="en-IN" dirty="0"/>
          </a:p>
          <a:p>
            <a:endParaRPr lang="en-IN" sz="2000" dirty="0"/>
          </a:p>
          <a:p>
            <a:endParaRPr lang="en-IN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IN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043998" cy="738664"/>
          </a:xfrm>
        </p:spPr>
        <p:txBody>
          <a:bodyPr/>
          <a:lstStyle/>
          <a:p>
            <a:r>
              <a:rPr lang="en-US" sz="2400" dirty="0"/>
              <a:t>Selection of Appropriate Reasons at the time of Filing of  FORM DRC-01B 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801"/>
          <a:ext cx="11353800" cy="569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765">
                <a:tc>
                  <a:txBody>
                    <a:bodyPr/>
                    <a:lstStyle/>
                    <a:p>
                      <a:r>
                        <a:rPr lang="en-US" sz="1400" dirty="0"/>
                        <a:t>Reason</a:t>
                      </a:r>
                      <a:r>
                        <a:rPr lang="en-US" sz="1400" baseline="0" dirty="0"/>
                        <a:t> No.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Reason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Key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73">
                <a:tc>
                  <a:txBody>
                    <a:bodyPr/>
                    <a:lstStyle/>
                    <a:p>
                      <a:r>
                        <a:rPr lang="en-US" sz="1400" b="1" dirty="0"/>
                        <a:t>Reason No. 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Excess Liability paid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earlier tax periods in FORM GSTR-3B.</a:t>
                      </a:r>
                    </a:p>
                    <a:p>
                      <a:pPr marL="0"/>
                      <a:endPara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If you had paid excess output tax liability in previous periods through GSTR-3B as compared to GSTR-1, then select this reason.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GSTR-3B Filed Wrongly in Previous Period then select this reason.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</a:t>
                      </a:r>
                      <a:r>
                        <a:rPr lang="en-US" sz="1400" b="1" i="1" baseline="0" dirty="0"/>
                        <a:t>( Explain the Reasons within 500 characters).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8">
                <a:tc>
                  <a:txBody>
                    <a:bodyPr/>
                    <a:lstStyle/>
                    <a:p>
                      <a:r>
                        <a:rPr lang="en-US" sz="1400" b="1" dirty="0"/>
                        <a:t>Reason No. 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 GSTR-1/IFF filed with incorrect details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will be amended in next tax period (including typographical errors, wrong tax rates, etc.)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If </a:t>
                      </a:r>
                      <a:r>
                        <a:rPr lang="en-US" sz="1400" b="1" dirty="0"/>
                        <a:t>GSTR-1/IFF has been filed wrongly</a:t>
                      </a:r>
                      <a:r>
                        <a:rPr lang="en-US" sz="1400" b="1" baseline="0" dirty="0"/>
                        <a:t> in the previous tax periods </a:t>
                      </a:r>
                      <a:r>
                        <a:rPr lang="en-US" sz="1400" baseline="0" dirty="0"/>
                        <a:t>then select this reason.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baseline="0" dirty="0"/>
                        <a:t>Typographical Errors</a:t>
                      </a:r>
                      <a:r>
                        <a:rPr lang="en-US" sz="1400" baseline="0" dirty="0"/>
                        <a:t> in GSTR-1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Selection of Wrong Tax Rates in GSTR-1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81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Reason No. : 3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transactions of earlier tax period which could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be declared in the FORM GSTR-1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/IFF of the said tax period but in respect of which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has already been paid in FORM GSTR-3B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said tax period and which have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 been declared in FORM GSTR-1/IFF of the tax period under consideration.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Transaction not declared in earlier</a:t>
                      </a:r>
                      <a:r>
                        <a:rPr lang="en-US" sz="1400" baseline="0" dirty="0"/>
                        <a:t> GSTR-1 but tax has been declared and Paid in GSTR-3B of earlier tax period and in the current period of GSTR-1 the output tax liability has been declared.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63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Reason No. : 4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Mistake in reporting of advances received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adjusted against invoices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Any mistake</a:t>
                      </a:r>
                      <a:r>
                        <a:rPr lang="en-US" sz="1400" baseline="0" dirty="0"/>
                        <a:t> in the reporting of Advances received (services) , then select this reason.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Reason No. : 5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other reasons.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If</a:t>
                      </a:r>
                      <a:r>
                        <a:rPr lang="en-US" sz="1400" baseline="0" dirty="0"/>
                        <a:t> the reason for the output tax liability is other than the above four reasons then select this reason.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If Payment made through DRC-03 then select this reason.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7" y="179019"/>
            <a:ext cx="10043998" cy="553998"/>
          </a:xfrm>
        </p:spPr>
        <p:txBody>
          <a:bodyPr/>
          <a:lstStyle/>
          <a:p>
            <a:r>
              <a:rPr lang="en-US" sz="3200" dirty="0"/>
              <a:t>Benefits of System Generated Notices for Taxpayers</a:t>
            </a:r>
            <a:r>
              <a:rPr lang="en-US" dirty="0"/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53237"/>
            <a:ext cx="11494135" cy="664797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b="1" u="sng" dirty="0">
                <a:latin typeface="+mn-lt"/>
                <a:ea typeface="Cambria" pitchFamily="18" charset="0"/>
              </a:rPr>
              <a:t>Interest :</a:t>
            </a:r>
            <a:r>
              <a:rPr lang="en-US" sz="2400" b="1" dirty="0">
                <a:latin typeface="+mn-lt"/>
                <a:ea typeface="Cambria" pitchFamily="18" charset="0"/>
              </a:rPr>
              <a:t> </a:t>
            </a:r>
            <a:r>
              <a:rPr lang="en-US" sz="2400" dirty="0">
                <a:latin typeface="+mn-lt"/>
                <a:ea typeface="Cambria" pitchFamily="18" charset="0"/>
              </a:rPr>
              <a:t>Early identification of errors between GSTR-1 and GSTR-3B, helps in </a:t>
            </a:r>
            <a:r>
              <a:rPr lang="en-US" sz="2400" b="1" dirty="0">
                <a:latin typeface="+mn-lt"/>
                <a:ea typeface="Cambria" pitchFamily="18" charset="0"/>
              </a:rPr>
              <a:t>immediate corrections </a:t>
            </a:r>
            <a:r>
              <a:rPr lang="en-US" sz="2400" dirty="0">
                <a:latin typeface="+mn-lt"/>
                <a:ea typeface="Cambria" pitchFamily="18" charset="0"/>
              </a:rPr>
              <a:t>and </a:t>
            </a:r>
            <a:r>
              <a:rPr lang="en-US" sz="2400" b="1" dirty="0">
                <a:latin typeface="+mn-lt"/>
                <a:ea typeface="Cambria" pitchFamily="18" charset="0"/>
              </a:rPr>
              <a:t>reduces interest costs</a:t>
            </a:r>
            <a:r>
              <a:rPr lang="en-US" sz="2400" dirty="0">
                <a:latin typeface="+mn-lt"/>
                <a:ea typeface="Cambria" pitchFamily="18" charset="0"/>
              </a:rPr>
              <a:t>.</a:t>
            </a:r>
          </a:p>
          <a:p>
            <a:pPr algn="just"/>
            <a:endParaRPr lang="en-US" sz="2400" dirty="0">
              <a:latin typeface="+mn-lt"/>
              <a:ea typeface="Cambria" pitchFamily="18" charset="0"/>
            </a:endParaRPr>
          </a:p>
          <a:p>
            <a:pPr algn="just"/>
            <a:endParaRPr lang="en-US" sz="2400" dirty="0">
              <a:latin typeface="+mn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u="sng" dirty="0">
                <a:latin typeface="+mn-lt"/>
                <a:ea typeface="Cambria" pitchFamily="18" charset="0"/>
              </a:rPr>
              <a:t>Better GST Compliance :</a:t>
            </a:r>
            <a:r>
              <a:rPr lang="en-US" sz="2400" b="1" dirty="0">
                <a:latin typeface="+mn-lt"/>
                <a:ea typeface="Cambria" pitchFamily="18" charset="0"/>
              </a:rPr>
              <a:t> </a:t>
            </a:r>
            <a:r>
              <a:rPr lang="en-US" sz="2400" dirty="0">
                <a:latin typeface="+mn-lt"/>
                <a:ea typeface="Cambria" pitchFamily="18" charset="0"/>
              </a:rPr>
              <a:t>Taxpayers will be </a:t>
            </a:r>
            <a:r>
              <a:rPr lang="en-US" sz="2400" b="1" dirty="0">
                <a:latin typeface="+mn-lt"/>
                <a:ea typeface="Cambria" pitchFamily="18" charset="0"/>
              </a:rPr>
              <a:t>mindful while filing</a:t>
            </a:r>
            <a:r>
              <a:rPr lang="en-US" sz="2400" dirty="0">
                <a:latin typeface="+mn-lt"/>
                <a:ea typeface="Cambria" pitchFamily="18" charset="0"/>
              </a:rPr>
              <a:t> GSTR-1 &amp; GSTR-3B now. This will </a:t>
            </a:r>
            <a:r>
              <a:rPr lang="en-US" sz="2400" b="1" dirty="0">
                <a:latin typeface="+mn-lt"/>
                <a:ea typeface="Cambria" pitchFamily="18" charset="0"/>
              </a:rPr>
              <a:t>automatically</a:t>
            </a:r>
            <a:r>
              <a:rPr lang="en-US" sz="2400" dirty="0">
                <a:latin typeface="+mn-lt"/>
                <a:ea typeface="Cambria" pitchFamily="18" charset="0"/>
              </a:rPr>
              <a:t> instigate a </a:t>
            </a:r>
            <a:r>
              <a:rPr lang="en-US" sz="2400" b="1" dirty="0">
                <a:latin typeface="+mn-lt"/>
                <a:ea typeface="Cambria" pitchFamily="18" charset="0"/>
              </a:rPr>
              <a:t>reconciliation process </a:t>
            </a:r>
            <a:r>
              <a:rPr lang="en-US" sz="2400" dirty="0">
                <a:latin typeface="+mn-lt"/>
                <a:ea typeface="Cambria" pitchFamily="18" charset="0"/>
              </a:rPr>
              <a:t>to be in-built into </a:t>
            </a:r>
            <a:r>
              <a:rPr lang="en-US" sz="2400" b="1" dirty="0">
                <a:latin typeface="+mn-lt"/>
                <a:ea typeface="Cambria" pitchFamily="18" charset="0"/>
              </a:rPr>
              <a:t>GST Returns Compliance.</a:t>
            </a:r>
          </a:p>
          <a:p>
            <a:pPr algn="just"/>
            <a:endParaRPr lang="en-US" sz="2400" b="1" dirty="0">
              <a:latin typeface="+mn-lt"/>
              <a:ea typeface="Cambria" pitchFamily="18" charset="0"/>
            </a:endParaRPr>
          </a:p>
          <a:p>
            <a:pPr algn="just"/>
            <a:endParaRPr lang="en-US" sz="2400" b="1" u="sng" dirty="0">
              <a:latin typeface="+mn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u="sng" dirty="0">
                <a:latin typeface="+mn-lt"/>
                <a:ea typeface="Cambria" pitchFamily="18" charset="0"/>
              </a:rPr>
              <a:t>Annual Returns : </a:t>
            </a:r>
            <a:r>
              <a:rPr lang="en-US" sz="2400" dirty="0">
                <a:latin typeface="+mn-lt"/>
                <a:ea typeface="Cambria" pitchFamily="18" charset="0"/>
              </a:rPr>
              <a:t>While the above returns are filed after reconciling with Books of accounts on a month basis, the </a:t>
            </a:r>
            <a:r>
              <a:rPr lang="en-US" sz="2400" b="1" dirty="0">
                <a:latin typeface="+mn-lt"/>
                <a:ea typeface="Cambria" pitchFamily="18" charset="0"/>
              </a:rPr>
              <a:t>filing of GSTR-9 and GSTR-9C </a:t>
            </a:r>
            <a:r>
              <a:rPr lang="en-US" sz="2400" dirty="0">
                <a:latin typeface="+mn-lt"/>
                <a:ea typeface="Cambria" pitchFamily="18" charset="0"/>
              </a:rPr>
              <a:t>becomes </a:t>
            </a:r>
            <a:r>
              <a:rPr lang="en-US" sz="2400" b="1" dirty="0">
                <a:latin typeface="+mn-lt"/>
                <a:ea typeface="Cambria" pitchFamily="18" charset="0"/>
              </a:rPr>
              <a:t>easier </a:t>
            </a:r>
            <a:r>
              <a:rPr lang="en-US" sz="2400" dirty="0">
                <a:latin typeface="+mn-lt"/>
                <a:ea typeface="Cambria" pitchFamily="18" charset="0"/>
              </a:rPr>
              <a:t>and </a:t>
            </a:r>
            <a:r>
              <a:rPr lang="en-US" sz="2400" b="1" dirty="0">
                <a:latin typeface="+mn-lt"/>
                <a:ea typeface="Cambria" pitchFamily="18" charset="0"/>
              </a:rPr>
              <a:t>more accurate</a:t>
            </a:r>
            <a:r>
              <a:rPr lang="en-US" sz="2400" dirty="0">
                <a:latin typeface="+mn-lt"/>
                <a:ea typeface="Cambria" pitchFamily="18" charset="0"/>
              </a:rPr>
              <a:t>, </a:t>
            </a:r>
            <a:r>
              <a:rPr lang="en-US" sz="2400" b="1" dirty="0">
                <a:latin typeface="+mn-lt"/>
                <a:ea typeface="Cambria" pitchFamily="18" charset="0"/>
              </a:rPr>
              <a:t>improving overall tax compliance</a:t>
            </a:r>
            <a:r>
              <a:rPr lang="en-US" sz="2400" dirty="0">
                <a:latin typeface="+mn-lt"/>
                <a:ea typeface="Cambria" pitchFamily="18" charset="0"/>
              </a:rPr>
              <a:t>.</a:t>
            </a:r>
          </a:p>
          <a:p>
            <a:pPr algn="just"/>
            <a:endParaRPr lang="en-US" sz="2400" b="1" u="sng" dirty="0">
              <a:latin typeface="+mn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u="sng" dirty="0">
                <a:latin typeface="+mn-lt"/>
                <a:ea typeface="Cambria" pitchFamily="18" charset="0"/>
              </a:rPr>
              <a:t>No Manual Intervention :</a:t>
            </a:r>
            <a:r>
              <a:rPr lang="en-US" sz="2400" b="1" dirty="0">
                <a:latin typeface="+mn-lt"/>
                <a:ea typeface="Cambria" pitchFamily="18" charset="0"/>
              </a:rPr>
              <a:t> </a:t>
            </a:r>
            <a:r>
              <a:rPr lang="en-US" sz="2400" dirty="0">
                <a:latin typeface="+mn-lt"/>
                <a:ea typeface="Cambria" pitchFamily="18" charset="0"/>
              </a:rPr>
              <a:t>The Notices are generally automatically which doesn’t require manual intervention. </a:t>
            </a:r>
            <a:endParaRPr lang="en-US" sz="2400" b="1" u="sng" dirty="0">
              <a:latin typeface="+mn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b="1" u="sng" dirty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DRC-01B is not Filed ? Consequences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53237"/>
            <a:ext cx="11494135" cy="5804763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n-IN" sz="2000" dirty="0"/>
              <a:t>In the case where the amount specified in </a:t>
            </a:r>
          </a:p>
          <a:p>
            <a:pPr lvl="0" algn="just"/>
            <a:endParaRPr lang="en-IN" sz="2000" dirty="0"/>
          </a:p>
          <a:p>
            <a:pPr lvl="0" algn="just">
              <a:buFont typeface="Wingdings" pitchFamily="2" charset="2"/>
              <a:buChar char="Ø"/>
            </a:pPr>
            <a:r>
              <a:rPr lang="en-IN" sz="2000" b="1" dirty="0"/>
              <a:t>DRC-01B remains unpaid</a:t>
            </a:r>
            <a:r>
              <a:rPr lang="en-IN" sz="2000" dirty="0"/>
              <a:t>, or </a:t>
            </a:r>
          </a:p>
          <a:p>
            <a:pPr lvl="0" algn="just"/>
            <a:endParaRPr lang="en-IN" sz="2000" dirty="0"/>
          </a:p>
          <a:p>
            <a:pPr lvl="0" algn="just">
              <a:buFont typeface="Wingdings" pitchFamily="2" charset="2"/>
              <a:buChar char="Ø"/>
            </a:pPr>
            <a:r>
              <a:rPr lang="en-IN" sz="2000" b="1" dirty="0"/>
              <a:t>No reply was furnished</a:t>
            </a:r>
            <a:r>
              <a:rPr lang="en-IN" sz="2000" dirty="0"/>
              <a:t>, or </a:t>
            </a:r>
          </a:p>
          <a:p>
            <a:pPr lvl="0" algn="just"/>
            <a:endParaRPr lang="en-IN" sz="2000" dirty="0"/>
          </a:p>
          <a:p>
            <a:pPr lvl="0" algn="just">
              <a:buFont typeface="Wingdings" pitchFamily="2" charset="2"/>
              <a:buChar char="Ø"/>
            </a:pPr>
            <a:r>
              <a:rPr lang="en-IN" sz="2000" b="1" dirty="0"/>
              <a:t>where the reply furnished was found to be unacceptable </a:t>
            </a:r>
            <a:r>
              <a:rPr lang="en-IN" sz="2000" dirty="0"/>
              <a:t>by the proper officer.</a:t>
            </a:r>
          </a:p>
          <a:p>
            <a:pPr lvl="0" algn="just"/>
            <a:endParaRPr lang="en-IN" sz="2000" dirty="0"/>
          </a:p>
          <a:p>
            <a:pPr lvl="0" algn="just"/>
            <a:endParaRPr lang="en-IN" sz="2000" dirty="0"/>
          </a:p>
          <a:p>
            <a:pPr lvl="0" algn="just">
              <a:buFont typeface="Wingdings" pitchFamily="2" charset="2"/>
              <a:buChar char="Ø"/>
            </a:pPr>
            <a:r>
              <a:rPr lang="en-US" sz="2000" dirty="0"/>
              <a:t>then </a:t>
            </a:r>
            <a:r>
              <a:rPr lang="en-US" sz="2000" b="1" dirty="0"/>
              <a:t>proper officer shall intimate, electronically on the common portal</a:t>
            </a:r>
            <a:r>
              <a:rPr lang="en-US" sz="2000" dirty="0"/>
              <a:t>, the details of the said amount in </a:t>
            </a:r>
            <a:r>
              <a:rPr lang="en-US" sz="2000" b="1" dirty="0"/>
              <a:t>FORM GST DRC-01D</a:t>
            </a:r>
            <a:r>
              <a:rPr lang="en-US" sz="2000" dirty="0"/>
              <a:t>, directing the </a:t>
            </a:r>
            <a:r>
              <a:rPr lang="en-US" sz="2000" b="1" dirty="0"/>
              <a:t>person in default to pay the said amount, along with applicable interest</a:t>
            </a:r>
            <a:r>
              <a:rPr lang="en-US" sz="2000" dirty="0"/>
              <a:t>, or, as the case may the amount of interest, </a:t>
            </a:r>
            <a:r>
              <a:rPr lang="en-US" sz="2000" b="1" dirty="0"/>
              <a:t>within seven days </a:t>
            </a:r>
            <a:r>
              <a:rPr lang="en-US" sz="2000" dirty="0"/>
              <a:t>of the date of the said intimation. </a:t>
            </a:r>
            <a:endParaRPr lang="en-IN" sz="2000" dirty="0"/>
          </a:p>
          <a:p>
            <a:pPr lvl="0" algn="just"/>
            <a:endParaRPr lang="en-IN" sz="2000" dirty="0"/>
          </a:p>
          <a:p>
            <a:pPr lvl="0" algn="just"/>
            <a:endParaRPr lang="en-IN" sz="2000" dirty="0"/>
          </a:p>
          <a:p>
            <a:pPr lvl="0" algn="just">
              <a:buFont typeface="Arial" pitchFamily="34" charset="0"/>
              <a:buChar char="•"/>
            </a:pPr>
            <a:r>
              <a:rPr lang="en-IN" sz="2000" b="1" dirty="0"/>
              <a:t>Interest </a:t>
            </a:r>
            <a:r>
              <a:rPr lang="en-IN" sz="2000" dirty="0"/>
              <a:t>is to be charged  u/s </a:t>
            </a:r>
            <a:r>
              <a:rPr lang="en-IN" sz="2000" b="1" dirty="0"/>
              <a:t>50 </a:t>
            </a:r>
            <a:r>
              <a:rPr lang="en-IN" sz="2000" dirty="0"/>
              <a:t>of the CGST Act, 2017, for the unpaid output tax liability amount. </a:t>
            </a:r>
          </a:p>
          <a:p>
            <a:pPr lvl="0" algn="just"/>
            <a:r>
              <a:rPr lang="en-IN" sz="2000" b="1" dirty="0"/>
              <a:t>i.e., (Interest @18% p.a.)</a:t>
            </a:r>
          </a:p>
          <a:p>
            <a:pPr lvl="0"/>
            <a:endParaRPr lang="en-IN" sz="1800" dirty="0"/>
          </a:p>
          <a:p>
            <a:pPr lvl="0"/>
            <a:endParaRPr lang="en-IN" sz="1800" dirty="0"/>
          </a:p>
          <a:p>
            <a:pPr lvl="0"/>
            <a:endParaRPr lang="en-IN" sz="1800" dirty="0"/>
          </a:p>
          <a:p>
            <a:pPr lvl="0"/>
            <a:endParaRPr lang="en-IN" sz="1800" dirty="0"/>
          </a:p>
          <a:p>
            <a:pPr lvl="0">
              <a:buFont typeface="Arial" pitchFamily="34" charset="0"/>
              <a:buChar char="•"/>
            </a:pPr>
            <a:endParaRPr lang="en-IN" sz="1800" dirty="0"/>
          </a:p>
          <a:p>
            <a:pPr lvl="0">
              <a:buFont typeface="Arial" pitchFamily="34" charset="0"/>
              <a:buChar char="•"/>
            </a:pPr>
            <a:endParaRPr lang="en-IN" sz="1800" dirty="0"/>
          </a:p>
          <a:p>
            <a:pPr lvl="0"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7" y="179019"/>
            <a:ext cx="10043998" cy="369332"/>
          </a:xfrm>
        </p:spPr>
        <p:txBody>
          <a:bodyPr/>
          <a:lstStyle/>
          <a:p>
            <a:r>
              <a:rPr lang="en-US" sz="2400" dirty="0"/>
              <a:t>DRC-01D – Intimation for amount recoverable u/s 79 of CGST Act,2017</a:t>
            </a:r>
          </a:p>
        </p:txBody>
      </p:sp>
      <p:pic>
        <p:nvPicPr>
          <p:cNvPr id="4" name="Picture 3" descr="Screenshot 2024-03-14 1612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8382000" cy="5588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section 79 of CGST Act, 2017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53236"/>
            <a:ext cx="11494135" cy="6647974"/>
          </a:xfrm>
        </p:spPr>
        <p:txBody>
          <a:bodyPr/>
          <a:lstStyle/>
          <a:p>
            <a:pPr marL="0" lvl="1">
              <a:buFont typeface="Arial" pitchFamily="34" charset="0"/>
              <a:buChar char="•"/>
            </a:pPr>
            <a:r>
              <a:rPr lang="en-US" sz="2400" b="1" u="sng" dirty="0"/>
              <a:t>Deduction from Owing Funds : </a:t>
            </a:r>
            <a:r>
              <a:rPr lang="en-US" sz="2400" dirty="0"/>
              <a:t>The proper officer can </a:t>
            </a:r>
            <a:r>
              <a:rPr lang="en-US" sz="2400" b="1" dirty="0"/>
              <a:t>deduct</a:t>
            </a:r>
            <a:r>
              <a:rPr lang="en-US" sz="2400" dirty="0"/>
              <a:t> or instruct another officer to deduct the payable amount </a:t>
            </a:r>
            <a:r>
              <a:rPr lang="en-US" sz="2400" b="1" dirty="0"/>
              <a:t>from any money owed to the defaulter by the government</a:t>
            </a:r>
            <a:r>
              <a:rPr lang="en-US" sz="2400" dirty="0"/>
              <a:t>.</a:t>
            </a:r>
          </a:p>
          <a:p>
            <a:pPr marL="0" lvl="1"/>
            <a:endParaRPr lang="en-US" sz="2400" b="1" u="sng" dirty="0"/>
          </a:p>
          <a:p>
            <a:pPr>
              <a:buFont typeface="Arial" pitchFamily="34" charset="0"/>
              <a:buChar char="•"/>
            </a:pPr>
            <a:r>
              <a:rPr lang="en-US" sz="2400" b="1" u="sng" dirty="0">
                <a:latin typeface="+mn-lt"/>
              </a:rPr>
              <a:t>Detention and Sale of Goods: </a:t>
            </a:r>
            <a:r>
              <a:rPr lang="en-US" sz="2400" dirty="0">
                <a:latin typeface="+mn-lt"/>
              </a:rPr>
              <a:t>The officer has the authority to recover the amount by </a:t>
            </a:r>
            <a:r>
              <a:rPr lang="en-US" sz="2400" b="1" dirty="0">
                <a:latin typeface="+mn-lt"/>
              </a:rPr>
              <a:t>detaining and selling goods</a:t>
            </a:r>
            <a:r>
              <a:rPr lang="en-US" sz="2400" dirty="0">
                <a:latin typeface="+mn-lt"/>
              </a:rPr>
              <a:t> owned by the defaulter that are under the </a:t>
            </a:r>
            <a:r>
              <a:rPr lang="en-US" sz="2400" b="1" dirty="0">
                <a:latin typeface="+mn-lt"/>
              </a:rPr>
              <a:t>officer's control.</a:t>
            </a:r>
          </a:p>
          <a:p>
            <a:endParaRPr lang="en-US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>
                <a:latin typeface="+mn-lt"/>
              </a:rPr>
              <a:t>Recovery  from Third Parties: </a:t>
            </a:r>
            <a:r>
              <a:rPr lang="en-US" sz="2400" dirty="0">
                <a:latin typeface="+mn-lt"/>
              </a:rPr>
              <a:t>The officer can issue a </a:t>
            </a:r>
            <a:r>
              <a:rPr lang="en-US" sz="2400" b="1" dirty="0">
                <a:latin typeface="+mn-lt"/>
              </a:rPr>
              <a:t>notice to any person owing money to the defaulter</a:t>
            </a:r>
            <a:r>
              <a:rPr lang="en-US" sz="2400" dirty="0">
                <a:latin typeface="+mn-lt"/>
              </a:rPr>
              <a:t>, requiring them to </a:t>
            </a:r>
            <a:r>
              <a:rPr lang="en-US" sz="2400" b="1" dirty="0">
                <a:latin typeface="+mn-lt"/>
              </a:rPr>
              <a:t>pay the government </a:t>
            </a:r>
            <a:r>
              <a:rPr lang="en-US" sz="2400" dirty="0">
                <a:latin typeface="+mn-lt"/>
              </a:rPr>
              <a:t>directly.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>
                <a:latin typeface="+mn-lt"/>
              </a:rPr>
              <a:t>Distraint of Property : </a:t>
            </a:r>
            <a:r>
              <a:rPr lang="en-US" sz="2400" dirty="0">
                <a:latin typeface="+mn-lt"/>
              </a:rPr>
              <a:t>The officer, following rules, can </a:t>
            </a:r>
            <a:r>
              <a:rPr lang="en-US" sz="2400" b="1" dirty="0">
                <a:latin typeface="+mn-lt"/>
              </a:rPr>
              <a:t>distraint movable or immovable property </a:t>
            </a:r>
            <a:r>
              <a:rPr lang="en-US" sz="2400" dirty="0">
                <a:latin typeface="+mn-lt"/>
              </a:rPr>
              <a:t>under the defaulter's control and detain it until the amount is paid. If unpaid for a specified period, the </a:t>
            </a:r>
            <a:r>
              <a:rPr lang="en-US" sz="2400" b="1" dirty="0">
                <a:latin typeface="+mn-lt"/>
              </a:rPr>
              <a:t>property may be sold to satisfy the outstanding amount</a:t>
            </a:r>
            <a:r>
              <a:rPr lang="en-US" sz="2400" dirty="0">
                <a:latin typeface="+mn-lt"/>
              </a:rPr>
              <a:t>.</a:t>
            </a:r>
          </a:p>
          <a:p>
            <a:endParaRPr lang="en-US" sz="2400" dirty="0"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b="1" u="sng" dirty="0">
                <a:latin typeface="+mn-lt"/>
              </a:rPr>
              <a:t>Legal Proceedings :</a:t>
            </a:r>
            <a:r>
              <a:rPr lang="en-US" sz="2400" dirty="0">
                <a:latin typeface="+mn-lt"/>
              </a:rPr>
              <a:t> The officer may file an application to the Magistrate for recovery, treating the amount as if it were a fine imposed by the Magistrate.</a:t>
            </a:r>
          </a:p>
          <a:p>
            <a:r>
              <a:rPr lang="en-US" sz="2400" dirty="0">
                <a:latin typeface="+mn-lt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056" y="1767839"/>
            <a:ext cx="5496210" cy="1361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5601" y="3360242"/>
            <a:ext cx="7864982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latin typeface="Cambria"/>
                <a:cs typeface="Cambria"/>
              </a:rPr>
              <a:t>For</a:t>
            </a:r>
            <a:r>
              <a:rPr sz="3000" b="1" i="1" spc="-95" dirty="0">
                <a:latin typeface="Cambria"/>
                <a:cs typeface="Cambria"/>
              </a:rPr>
              <a:t> </a:t>
            </a:r>
            <a:r>
              <a:rPr sz="3000" b="1" i="1" dirty="0">
                <a:latin typeface="Cambria"/>
                <a:cs typeface="Cambria"/>
              </a:rPr>
              <a:t>a</a:t>
            </a:r>
            <a:r>
              <a:rPr lang="en-US" sz="3000" b="1" i="1" dirty="0">
                <a:latin typeface="Cambria"/>
                <a:cs typeface="Cambria"/>
              </a:rPr>
              <a:t>n</a:t>
            </a:r>
            <a:r>
              <a:rPr sz="3000" b="1" i="1" dirty="0">
                <a:latin typeface="Cambria"/>
                <a:cs typeface="Cambria"/>
              </a:rPr>
              <a:t>y</a:t>
            </a:r>
            <a:r>
              <a:rPr sz="3000" b="1" i="1" spc="-95" dirty="0">
                <a:latin typeface="Cambria"/>
                <a:cs typeface="Cambria"/>
              </a:rPr>
              <a:t> </a:t>
            </a:r>
            <a:r>
              <a:rPr sz="3000" b="1" i="1" spc="-10" dirty="0">
                <a:latin typeface="Cambria"/>
                <a:cs typeface="Cambria"/>
              </a:rPr>
              <a:t>clarification</a:t>
            </a:r>
            <a:endParaRPr lang="en-US" sz="3000" b="1" i="1" spc="-10" dirty="0">
              <a:latin typeface="Cambria"/>
              <a:cs typeface="Cambri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i="1" spc="-10" dirty="0">
                <a:latin typeface="Cambria"/>
                <a:cs typeface="Cambria"/>
              </a:rPr>
              <a:t>Contact : +91-8697266146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i="1" spc="-10" dirty="0">
                <a:latin typeface="Cambria"/>
                <a:cs typeface="Cambria"/>
              </a:rPr>
              <a:t>Email : carohitprasad@gmail.com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Highlights of Form DRC-01B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53236"/>
            <a:ext cx="11494135" cy="580476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800" dirty="0"/>
              <a:t>On </a:t>
            </a:r>
            <a:r>
              <a:rPr lang="en-US" sz="1800" b="1" dirty="0"/>
              <a:t>26</a:t>
            </a:r>
            <a:r>
              <a:rPr lang="en-US" sz="1800" b="1" baseline="30000" dirty="0"/>
              <a:t>th</a:t>
            </a:r>
            <a:r>
              <a:rPr lang="en-US" sz="1800" b="1" dirty="0"/>
              <a:t> December 2022</a:t>
            </a:r>
            <a:r>
              <a:rPr lang="en-US" sz="1800" dirty="0"/>
              <a:t>, The Government of India inserted a new </a:t>
            </a:r>
            <a:r>
              <a:rPr lang="en-US" sz="1800" b="1" dirty="0"/>
              <a:t>Rule 88C </a:t>
            </a:r>
            <a:r>
              <a:rPr lang="en-US" sz="1800" dirty="0"/>
              <a:t>to the Central Goods and Services Tax (CGST) Rules, 2017. </a:t>
            </a:r>
          </a:p>
          <a:p>
            <a:pPr algn="just"/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 The Form DRC-01B is a </a:t>
            </a:r>
            <a:r>
              <a:rPr lang="en-US" sz="1800" b="1" dirty="0"/>
              <a:t>System Generated Notice </a:t>
            </a:r>
            <a:r>
              <a:rPr lang="en-US" sz="1800" dirty="0"/>
              <a:t>and the notice was issued was for the month of </a:t>
            </a:r>
            <a:r>
              <a:rPr lang="en-US" sz="1800" b="1" dirty="0"/>
              <a:t>October 2023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This rule allows automated notifications to be sent to taxpayers if there is any </a:t>
            </a:r>
            <a:r>
              <a:rPr lang="en-US" sz="1800" b="1" dirty="0"/>
              <a:t>mismatch</a:t>
            </a:r>
            <a:r>
              <a:rPr lang="en-US" sz="1800" dirty="0"/>
              <a:t> between their output tax liability in GSTR-1/IFF and GSTR-3B. Generally </a:t>
            </a:r>
            <a:r>
              <a:rPr lang="en-US" sz="1800" b="1" dirty="0"/>
              <a:t>GSTR-1 Liability is more than GSTR-3B </a:t>
            </a:r>
            <a:r>
              <a:rPr lang="en-US" sz="1800" dirty="0"/>
              <a:t>then DRC-01B is issued.</a:t>
            </a:r>
          </a:p>
          <a:p>
            <a:pPr algn="just"/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The Form DRC-01B is applicable for </a:t>
            </a:r>
            <a:r>
              <a:rPr lang="en-US" sz="1800" b="1" dirty="0"/>
              <a:t>regular taxpayers </a:t>
            </a:r>
            <a:r>
              <a:rPr lang="en-US" sz="1800" dirty="0"/>
              <a:t>including SEZ units, SEZ developers, Casual taxpayers and Composition scheme taxpayers. </a:t>
            </a:r>
          </a:p>
          <a:p>
            <a:pPr algn="just"/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The intimation of DRC-01B is intimated through </a:t>
            </a:r>
            <a:r>
              <a:rPr lang="en-US" sz="1800" b="1" dirty="0"/>
              <a:t>E-mail</a:t>
            </a:r>
            <a:r>
              <a:rPr lang="en-US" sz="1800" dirty="0"/>
              <a:t> and </a:t>
            </a:r>
            <a:r>
              <a:rPr lang="en-US" sz="1800" b="1" dirty="0"/>
              <a:t>SMS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 The Form DRC-01B has two parts- </a:t>
            </a:r>
            <a:r>
              <a:rPr lang="en-US" sz="1800" b="1" dirty="0"/>
              <a:t>Part A(Intimation to Taxpayer) </a:t>
            </a:r>
            <a:r>
              <a:rPr lang="en-US" sz="1800" dirty="0"/>
              <a:t>and </a:t>
            </a:r>
            <a:r>
              <a:rPr lang="en-US" sz="1800" b="1" dirty="0"/>
              <a:t>Part B(Reply for the Intimation issued in DRC-01B Part A).</a:t>
            </a:r>
          </a:p>
          <a:p>
            <a:pPr algn="just">
              <a:buFont typeface="Arial" pitchFamily="34" charset="0"/>
              <a:buChar char="•"/>
            </a:pPr>
            <a:endParaRPr lang="en-US" sz="1800" dirty="0"/>
          </a:p>
          <a:p>
            <a:pPr algn="just">
              <a:buFont typeface="Arial" pitchFamily="34" charset="0"/>
              <a:buChar char="•"/>
            </a:pPr>
            <a:r>
              <a:rPr lang="en-US" sz="1800" dirty="0"/>
              <a:t> The time limit to file DRC-01B is within </a:t>
            </a:r>
            <a:r>
              <a:rPr lang="en-US" sz="1800" b="1" dirty="0"/>
              <a:t>7 Days </a:t>
            </a:r>
            <a:r>
              <a:rPr lang="en-US" sz="1800" dirty="0"/>
              <a:t>from the date of intimation. If </a:t>
            </a:r>
            <a:r>
              <a:rPr lang="en-US" sz="1800" b="1" dirty="0"/>
              <a:t>not filed timely</a:t>
            </a:r>
            <a:r>
              <a:rPr lang="en-US" sz="1800" dirty="0"/>
              <a:t>, then the taxpayer </a:t>
            </a:r>
            <a:r>
              <a:rPr lang="en-US" sz="1800" b="1" dirty="0"/>
              <a:t>cannot file GSTR 1/IFF for the subsequent period. </a:t>
            </a:r>
          </a:p>
          <a:p>
            <a:pPr algn="just"/>
            <a:endParaRPr lang="en-US" sz="1800" b="1" dirty="0"/>
          </a:p>
          <a:p>
            <a:pPr algn="just">
              <a:buFont typeface="Arial" pitchFamily="34" charset="0"/>
              <a:buChar char="•"/>
            </a:pPr>
            <a:endParaRPr lang="en-US" sz="1800" b="1" dirty="0"/>
          </a:p>
          <a:p>
            <a:pPr algn="just"/>
            <a:endParaRPr lang="en-US" sz="1800" b="1" dirty="0"/>
          </a:p>
          <a:p>
            <a:pPr algn="just">
              <a:buFont typeface="Arial" pitchFamily="34" charset="0"/>
              <a:buChar char="•"/>
            </a:pPr>
            <a:endParaRPr lang="en-US" sz="1800" b="1" dirty="0"/>
          </a:p>
          <a:p>
            <a:pPr algn="just">
              <a:buFont typeface="Arial" pitchFamily="34" charset="0"/>
              <a:buChar char="•"/>
            </a:pP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  </a:t>
            </a:r>
          </a:p>
          <a:p>
            <a:pPr algn="just">
              <a:buFont typeface="Arial" pitchFamily="34" charset="0"/>
              <a:buChar char="•"/>
            </a:pPr>
            <a:endParaRPr lang="en-US" sz="1800" dirty="0"/>
          </a:p>
          <a:p>
            <a:pPr algn="just"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88C of CGST Rules, 2017</a:t>
            </a:r>
          </a:p>
        </p:txBody>
      </p:sp>
      <p:pic>
        <p:nvPicPr>
          <p:cNvPr id="4" name="Picture 3" descr="Screenshot 2024-03-14 135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799"/>
            <a:ext cx="10134600" cy="5463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File Form DRC-01B PART B?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96012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View – DRC-01B</a:t>
            </a: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10591799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Options for DRC-01B : </a:t>
            </a: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10896600" cy="5341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Options using Reference Number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10439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Options using Return Period</a:t>
            </a:r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10820400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6EC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1177</Words>
  <Application>Microsoft Office PowerPoint</Application>
  <PresentationFormat>Widescreen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Calibri</vt:lpstr>
      <vt:lpstr>Cambria</vt:lpstr>
      <vt:lpstr>Times New Roman</vt:lpstr>
      <vt:lpstr>Wingdings</vt:lpstr>
      <vt:lpstr>Office Theme</vt:lpstr>
      <vt:lpstr>Decoding GST System Generated Notices DRC-01B   </vt:lpstr>
      <vt:lpstr>Benefits of System Generated Notices for Taxpayers:</vt:lpstr>
      <vt:lpstr>Key Highlights of Form DRC-01B</vt:lpstr>
      <vt:lpstr>Rule 88C of CGST Rules, 2017</vt:lpstr>
      <vt:lpstr>How Can I File Form DRC-01B PART B?</vt:lpstr>
      <vt:lpstr>Click on View – DRC-01B</vt:lpstr>
      <vt:lpstr>Search Options for DRC-01B : </vt:lpstr>
      <vt:lpstr>Search Options using Reference Number</vt:lpstr>
      <vt:lpstr>Search Options using Return Period</vt:lpstr>
      <vt:lpstr>Search Options using Status</vt:lpstr>
      <vt:lpstr>Intimation to Taxpayer -DRC-01B – Part A</vt:lpstr>
      <vt:lpstr>DRC-01B – Part B – Reply by Taxpayer in respect of the Intimation of Difference in Liability </vt:lpstr>
      <vt:lpstr>Correct Application Reference Number (ARN)</vt:lpstr>
      <vt:lpstr>Select the Appropriate Payment Amount</vt:lpstr>
      <vt:lpstr>How to Avoid Error at the time of filing of DRC-01B</vt:lpstr>
      <vt:lpstr>Final Filing of DRC-01B – EVC or DSC</vt:lpstr>
      <vt:lpstr>DRC-01B Successfully Filed</vt:lpstr>
      <vt:lpstr>Reasons for Mismatch of Output Tax Liability in GSTR-1 V/S GSTR-3B</vt:lpstr>
      <vt:lpstr>Selection of Appropriate Reasons at the time of Filing of  FORM DRC-01B  </vt:lpstr>
      <vt:lpstr>What if DRC-01B is not Filed ? Consequences</vt:lpstr>
      <vt:lpstr>DRC-01D – Intimation for amount recoverable u/s 79 of CGST Act,2017</vt:lpstr>
      <vt:lpstr>Highlights of section 79 of CGST Act, 2017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GSTR-9C – Issues and Solutions</dc:title>
  <dc:creator>User User</dc:creator>
  <cp:lastModifiedBy>User User</cp:lastModifiedBy>
  <cp:revision>211</cp:revision>
  <dcterms:created xsi:type="dcterms:W3CDTF">2023-11-04T04:52:09Z</dcterms:created>
  <dcterms:modified xsi:type="dcterms:W3CDTF">2024-04-22T16:35:50Z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2023-11-04T00:00:00Z</vt:filetime>
  </property>
  <property fmtid="{D5CDD505-2E9C-101B-9397-08002B2CF9AE}" pid="5" name="Producer">
    <vt:lpwstr>www.ilovepdf.com</vt:lpwstr>
  </property>
</Properties>
</file>